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4" r:id="rId3"/>
    <p:sldId id="265" r:id="rId4"/>
    <p:sldId id="258" r:id="rId5"/>
    <p:sldId id="260" r:id="rId6"/>
    <p:sldId id="267" r:id="rId7"/>
    <p:sldId id="266" r:id="rId8"/>
    <p:sldId id="261" r:id="rId9"/>
    <p:sldId id="262" r:id="rId10"/>
    <p:sldId id="263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אורן ברבי" initials="אב" lastIdx="7" clrIdx="0">
    <p:extLst>
      <p:ext uri="{19B8F6BF-5375-455C-9EA6-DF929625EA0E}">
        <p15:presenceInfo xmlns:p15="http://schemas.microsoft.com/office/powerpoint/2012/main" userId="b95ddae4d951e1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20" autoAdjust="0"/>
    <p:restoredTop sz="95087" autoAdjust="0"/>
  </p:normalViewPr>
  <p:slideViewPr>
    <p:cSldViewPr>
      <p:cViewPr>
        <p:scale>
          <a:sx n="100" d="100"/>
          <a:sy n="100" d="100"/>
        </p:scale>
        <p:origin x="7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28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E5AB7B-1E32-4B40-A096-C4B4A7D2B0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0E6740-A664-4861-8125-0B1C35BC8E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08F6F-BF02-44FB-AACB-49A270940997}" type="datetimeFigureOut">
              <a:rPr lang="en-IL" smtClean="0"/>
              <a:t>11/03/2021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72B6F8-517D-4528-BA23-C9A0DC30BB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52529-22DE-47EE-BF9D-69B0386FE6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87589-2B46-4323-9B26-0BB65B37CFB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61294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D8BE8E6-4526-417F-9981-8B8E06494959}" type="datetimeFigureOut">
              <a:rPr lang="he-IL" smtClean="0"/>
              <a:t>כ"ז/אדר/תשפ"א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EEFFE93-59E5-43D8-B74D-476C335F32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785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FFE93-59E5-43D8-B74D-476C335F3288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1298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FFE93-59E5-43D8-B74D-476C335F3288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8024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בשלב הזה יש הערכת מצב על בסיס </a:t>
            </a:r>
            <a:r>
              <a:rPr lang="he-IL" dirty="0" err="1"/>
              <a:t>הנתוניפם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FFE93-59E5-43D8-B74D-476C335F3288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3932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FFE93-59E5-43D8-B74D-476C335F3288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1058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0" y="0"/>
            <a:ext cx="12192000" cy="6886810"/>
            <a:chOff x="0" y="0"/>
            <a:chExt cx="12192000" cy="6886810"/>
          </a:xfrm>
        </p:grpSpPr>
        <p:pic>
          <p:nvPicPr>
            <p:cNvPr id="6" name="תמונה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32879"/>
            </a:xfrm>
            <a:prstGeom prst="rect">
              <a:avLst/>
            </a:prstGeom>
          </p:spPr>
        </p:pic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7034C990-9C82-4B14-92C7-0218780D2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35308" y="6301354"/>
              <a:ext cx="2159689" cy="399542"/>
            </a:xfrm>
            <a:prstGeom prst="rect">
              <a:avLst/>
            </a:prstGeom>
            <a:noFill/>
          </p:spPr>
        </p:pic>
        <p:pic>
          <p:nvPicPr>
            <p:cNvPr id="8" name="Picture 2" descr="https://lh3.googleusercontent.com/FD86MdHMWnUmzGz8mKvj2Z2N3dXvlTEIrZyUB-tGoth6fDn0UoHVNh5lbTPDIc22jHh0YkuLN1TJC4VioHUv6LLWmRbj2fp7TP_dEsYeWpC5NSTPl4PmI7UZYzDBtGehB2j4ZRNHhxlc0hSVpA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510" y="6094143"/>
              <a:ext cx="920179" cy="738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s://lh5.googleusercontent.com/K3yRDXx4qEZto0JftaQLL8yXTlsZyAP6TJMz58qC0aJJzjNGGT-DYCc6vUt4WJ6f5xgcW50e0IDOlmqY4YEaNKYgb5iR37a-xd14DMo3kcdbIxaGdc-T1jA5iAlqJwJh7F5F6R9aez-NyoTcqQ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9190" y="6040211"/>
              <a:ext cx="767616" cy="84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744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25E5-5803-41F6-9BE8-E10D8033DF44}" type="datetimeFigureOut">
              <a:rPr lang="he-IL" smtClean="0"/>
              <a:pPr/>
              <a:t>כ"ז/אדר/תשפ"א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8DBE-A129-4789-9667-05A8927684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176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25E5-5803-41F6-9BE8-E10D8033DF44}" type="datetimeFigureOut">
              <a:rPr lang="he-IL" smtClean="0"/>
              <a:pPr/>
              <a:t>כ"ז/אדר/תשפ"א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8DBE-A129-4789-9667-05A8927684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1059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25E5-5803-41F6-9BE8-E10D8033DF44}" type="datetimeFigureOut">
              <a:rPr lang="he-IL" smtClean="0"/>
              <a:pPr/>
              <a:t>כ"ז/אדר/תשפ"א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8DBE-A129-4789-9667-05A8927684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9763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25E5-5803-41F6-9BE8-E10D8033DF44}" type="datetimeFigureOut">
              <a:rPr lang="he-IL" smtClean="0"/>
              <a:pPr/>
              <a:t>כ"ז/אדר/תשפ"א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8DBE-A129-4789-9667-05A8927684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751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A324-A2E5-40F8-9E90-6E39D65FD160}" type="datetimeFigureOut">
              <a:rPr lang="he-IL" smtClean="0"/>
              <a:t>כ"ז/אדר/תשפ"א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8DBE-A129-4789-9667-05A89276844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828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25E5-5803-41F6-9BE8-E10D8033DF44}" type="datetimeFigureOut">
              <a:rPr lang="he-IL" smtClean="0"/>
              <a:pPr/>
              <a:t>כ"ז/אדר/תשפ"א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8DBE-A129-4789-9667-05A89276844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04617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25E5-5803-41F6-9BE8-E10D8033DF44}" type="datetimeFigureOut">
              <a:rPr lang="he-IL" smtClean="0"/>
              <a:pPr/>
              <a:t>כ"ז/אדר/תשפ"א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8DBE-A129-4789-9667-05A8927684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150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A324-A2E5-40F8-9E90-6E39D65FD160}" type="datetimeFigureOut">
              <a:rPr lang="he-IL" smtClean="0"/>
              <a:t>כ"ז/אדר/תשפ"א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8DBE-A129-4789-9667-05A8927684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535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A324-A2E5-40F8-9E90-6E39D65FD160}" type="datetimeFigureOut">
              <a:rPr lang="he-IL" smtClean="0"/>
              <a:t>כ"ז/אדר/תשפ"א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8DBE-A129-4789-9667-05A8927684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0391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25E5-5803-41F6-9BE8-E10D8033DF44}" type="datetimeFigureOut">
              <a:rPr lang="he-IL" smtClean="0"/>
              <a:pPr/>
              <a:t>כ"ז/אדר/תשפ"א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8DBE-A129-4789-9667-05A8927684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989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25E5-5803-41F6-9BE8-E10D8033DF44}" type="datetimeFigureOut">
              <a:rPr lang="he-IL" smtClean="0"/>
              <a:pPr/>
              <a:t>כ"ז/אדר/תשפ"א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8DBE-A129-4789-9667-05A8927684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0326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A324-A2E5-40F8-9E90-6E39D65FD160}" type="datetimeFigureOut">
              <a:rPr lang="he-IL" smtClean="0"/>
              <a:t>כ"ז/אדר/תשפ"א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8DBE-A129-4789-9667-05A89276844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2417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5">
            <a:extLst>
              <a:ext uri="{FF2B5EF4-FFF2-40B4-BE49-F238E27FC236}">
                <a16:creationId xmlns:a16="http://schemas.microsoft.com/office/drawing/2014/main" id="{121A2165-4F08-416D-B42B-685D3AA2C63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2879"/>
          </a:xfrm>
          <a:prstGeom prst="rect">
            <a:avLst/>
          </a:prstGeom>
        </p:spPr>
      </p:pic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4A324-A2E5-40F8-9E90-6E39D65FD160}" type="datetimeFigureOut">
              <a:rPr lang="he-IL" smtClean="0"/>
              <a:t>כ"ז/אדר/תשפ"א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08DBE-A129-4789-9667-05A89276844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5189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David" panose="020E0502060401010101" pitchFamily="34" charset="-79"/>
          <a:ea typeface="+mj-ea"/>
          <a:cs typeface="David" panose="020E0502060401010101" pitchFamily="34" charset="-79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avid" panose="020E0502060401010101" pitchFamily="34" charset="-79"/>
          <a:ea typeface="+mn-ea"/>
          <a:cs typeface="David" panose="020E0502060401010101" pitchFamily="34" charset="-79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avid" panose="020E0502060401010101" pitchFamily="34" charset="-79"/>
          <a:ea typeface="+mn-ea"/>
          <a:cs typeface="David" panose="020E0502060401010101" pitchFamily="34" charset="-79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avid" panose="020E0502060401010101" pitchFamily="34" charset="-79"/>
          <a:ea typeface="+mn-ea"/>
          <a:cs typeface="David" panose="020E0502060401010101" pitchFamily="34" charset="-79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avid" panose="020E0502060401010101" pitchFamily="34" charset="-79"/>
          <a:ea typeface="+mn-ea"/>
          <a:cs typeface="David" panose="020E0502060401010101" pitchFamily="34" charset="-79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avid" panose="020E0502060401010101" pitchFamily="34" charset="-79"/>
          <a:ea typeface="+mn-ea"/>
          <a:cs typeface="David" panose="020E0502060401010101" pitchFamily="34" charset="-79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המאיץ להערכות לשינויי האקלים ואנרגיה מקיימת בשלטון המקומי 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מתווה תכנית לחוף הכרמל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רון שני, יועץ מלווה התכנית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9AB338-4BA1-40BD-9C79-F6DEFD9044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9" b="12943"/>
          <a:stretch/>
        </p:blipFill>
        <p:spPr>
          <a:xfrm>
            <a:off x="10120789" y="1"/>
            <a:ext cx="2071211" cy="22048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B067F5-1CA3-4355-BF49-8D74E8F96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5" y="423478"/>
            <a:ext cx="1495057" cy="11097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445DE9-4429-418A-A0B7-9956DD1720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50" y="839514"/>
            <a:ext cx="3100820" cy="6239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F4CF8C-3F95-48BB-A183-D9193CE0AF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74" y="423478"/>
            <a:ext cx="2857899" cy="12574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C09AD-54EF-4503-A960-20FF3E77D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שלב ה': יישום הערכה ועדכון (ניטור ובקרה)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7D05F-A951-477A-8B22-E22156BB9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בחינת התכנית להשגת היעדים עד 2030</a:t>
            </a:r>
          </a:p>
          <a:p>
            <a:r>
              <a:rPr lang="he-IL" dirty="0"/>
              <a:t>בחינה והערכת היעדים וההתקדמות בשנים 2025, 2030. ועדת ההיגוי</a:t>
            </a:r>
          </a:p>
          <a:p>
            <a:endParaRPr lang="he-IL" dirty="0"/>
          </a:p>
          <a:p>
            <a:r>
              <a:rPr lang="he-IL" dirty="0"/>
              <a:t>מחוץ למסגרת המאיץ</a:t>
            </a:r>
          </a:p>
          <a:p>
            <a:endParaRPr lang="he-IL" dirty="0"/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492652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3DA73B-A215-4620-99AC-BACC2B77E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366712"/>
            <a:ext cx="1212532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52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238B0-C219-418E-AD50-59087A6A7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הערכות לסדנאות: הסתגלות והפחתה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6C939-E787-41CE-9FC7-F89BD4148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מיפוי בעלי עניין: בהתאם להתמחות </a:t>
            </a:r>
          </a:p>
          <a:p>
            <a:pPr lvl="1"/>
            <a:r>
              <a:rPr lang="he-IL" dirty="0"/>
              <a:t>הפחתה (</a:t>
            </a:r>
            <a:r>
              <a:rPr lang="he-IL" dirty="0" err="1"/>
              <a:t>מיטיגציה</a:t>
            </a:r>
            <a:r>
              <a:rPr lang="he-IL" dirty="0"/>
              <a:t>): צמצום פליטות גזי חממה – אנרגיה, פסולת, תחבורה</a:t>
            </a:r>
            <a:endParaRPr lang="en-IL" dirty="0"/>
          </a:p>
          <a:p>
            <a:pPr lvl="1"/>
            <a:r>
              <a:rPr lang="he-IL" dirty="0"/>
              <a:t>הסתגלות (אדפטציה): שיפור המוכנות והעמידות לשינויי אקלים</a:t>
            </a:r>
          </a:p>
          <a:p>
            <a:r>
              <a:rPr lang="he-IL" dirty="0"/>
              <a:t>קביעת מועדים לדיונים</a:t>
            </a:r>
          </a:p>
        </p:txBody>
      </p:sp>
    </p:spTree>
    <p:extLst>
      <p:ext uri="{BB962C8B-B14F-4D97-AF65-F5344CB8AC3E}">
        <p14:creationId xmlns:p14="http://schemas.microsoft.com/office/powerpoint/2010/main" val="3233025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D8C4-146F-4068-B032-C882F36EF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הפחתה (</a:t>
            </a:r>
            <a:r>
              <a:rPr lang="he-IL" dirty="0" err="1"/>
              <a:t>מיטיגציה</a:t>
            </a:r>
            <a:r>
              <a:rPr lang="he-IL" dirty="0"/>
              <a:t>) – ניהול האנרגיה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57476-12FA-4A85-97AB-7F308896E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952" y="1825625"/>
            <a:ext cx="5689848" cy="4351338"/>
          </a:xfrm>
        </p:spPr>
        <p:txBody>
          <a:bodyPr/>
          <a:lstStyle/>
          <a:p>
            <a:r>
              <a:rPr lang="he-IL" dirty="0"/>
              <a:t>גיבוש ערוצי פעולה לניהול וייצור אנרגיה</a:t>
            </a:r>
          </a:p>
          <a:p>
            <a:pPr lvl="1"/>
            <a:r>
              <a:rPr lang="he-IL" dirty="0"/>
              <a:t>התייעלות באנרגיה</a:t>
            </a:r>
          </a:p>
          <a:p>
            <a:pPr lvl="1"/>
            <a:r>
              <a:rPr lang="he-IL" dirty="0"/>
              <a:t>אנרגיה מתחדשת</a:t>
            </a:r>
          </a:p>
          <a:p>
            <a:pPr lvl="1"/>
            <a:r>
              <a:rPr lang="he-IL" dirty="0"/>
              <a:t>תחבורה נקייה</a:t>
            </a:r>
          </a:p>
          <a:p>
            <a:r>
              <a:rPr lang="he-IL" dirty="0"/>
              <a:t>לסווג כל פעולה בהתאם ל:</a:t>
            </a:r>
          </a:p>
          <a:p>
            <a:pPr lvl="1"/>
            <a:r>
              <a:rPr lang="he-IL" dirty="0"/>
              <a:t>פוטנציאל ההפחתה</a:t>
            </a:r>
          </a:p>
          <a:p>
            <a:pPr lvl="1"/>
            <a:r>
              <a:rPr lang="he-IL" dirty="0"/>
              <a:t>ההשקעה הנדרשת</a:t>
            </a:r>
          </a:p>
          <a:p>
            <a:pPr lvl="1"/>
            <a:r>
              <a:rPr lang="he-IL" dirty="0"/>
              <a:t>מהירות היישום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8FF3F2-2B54-44F4-A325-CC6D6E915800}"/>
              </a:ext>
            </a:extLst>
          </p:cNvPr>
          <p:cNvGrpSpPr/>
          <p:nvPr/>
        </p:nvGrpSpPr>
        <p:grpSpPr>
          <a:xfrm>
            <a:off x="407368" y="980728"/>
            <a:ext cx="5040560" cy="5611188"/>
            <a:chOff x="623392" y="1196752"/>
            <a:chExt cx="3816425" cy="42484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06B859-9660-4155-AAC0-72838BB0B8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779" t="15350" r="30167" b="27950"/>
            <a:stretch/>
          </p:blipFill>
          <p:spPr>
            <a:xfrm>
              <a:off x="623392" y="1196752"/>
              <a:ext cx="3816425" cy="388843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99D89F7-454F-488F-AA7E-EB573A31E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888" t="65883" r="32836" b="28867"/>
            <a:stretch/>
          </p:blipFill>
          <p:spPr>
            <a:xfrm>
              <a:off x="707124" y="5085184"/>
              <a:ext cx="3528392" cy="360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4508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F2DE-A27D-4030-AA02-710CB8218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התייעלות באנרגיה - דוגמה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D5E244-4C26-457A-B8AD-BB75B09411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1" t="27951" r="6557" b="12201"/>
          <a:stretch/>
        </p:blipFill>
        <p:spPr>
          <a:xfrm>
            <a:off x="1775520" y="1038382"/>
            <a:ext cx="9073008" cy="568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66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3CDED-E70B-4B33-AFCF-B85A7932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איפוס צריכת האנרגיה של מבני הרשות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9D99D-2EA1-44D2-8CDE-E5BA795CA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44" y="1825625"/>
            <a:ext cx="3961656" cy="4351338"/>
          </a:xfrm>
        </p:spPr>
        <p:txBody>
          <a:bodyPr/>
          <a:lstStyle/>
          <a:p>
            <a:r>
              <a:rPr lang="he-IL" dirty="0"/>
              <a:t>התייעלות והפחתת הצריכה</a:t>
            </a:r>
          </a:p>
          <a:p>
            <a:r>
              <a:rPr lang="he-IL" dirty="0"/>
              <a:t>ייצור אנרגיה מתחדשת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C7211-0BF7-4BD7-9451-83FB6C63CB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57" t="46849" r="24485" b="15351"/>
          <a:stretch/>
        </p:blipFill>
        <p:spPr>
          <a:xfrm>
            <a:off x="695400" y="1628800"/>
            <a:ext cx="6081872" cy="397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32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FE581-518B-45D2-8E17-563CF417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הערכות (אדפטציה) – חוסן אקלימי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D3F69-1CD9-4AAA-8B0F-8F9CA6A3D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04" y="1825625"/>
            <a:ext cx="6121896" cy="4351338"/>
          </a:xfrm>
        </p:spPr>
        <p:txBody>
          <a:bodyPr/>
          <a:lstStyle/>
          <a:p>
            <a:r>
              <a:rPr lang="he-IL" dirty="0"/>
              <a:t>גיבוש ערוצי פעולה ליצירת חוסן אקלימי</a:t>
            </a:r>
          </a:p>
          <a:p>
            <a:pPr lvl="1"/>
            <a:r>
              <a:rPr lang="he-IL" dirty="0"/>
              <a:t>זיהוי פערי היערכות לשינוי אקלים</a:t>
            </a:r>
          </a:p>
          <a:p>
            <a:pPr lvl="1"/>
            <a:r>
              <a:rPr lang="he-IL" dirty="0"/>
              <a:t>קירור הישובים והאזור</a:t>
            </a:r>
          </a:p>
          <a:p>
            <a:pPr lvl="1"/>
            <a:r>
              <a:rPr lang="he-IL" dirty="0"/>
              <a:t>ניהול המים</a:t>
            </a:r>
          </a:p>
          <a:p>
            <a:pPr lvl="1"/>
            <a:r>
              <a:rPr lang="he-IL" dirty="0"/>
              <a:t>אורח חיים מקיים</a:t>
            </a:r>
          </a:p>
          <a:p>
            <a:r>
              <a:rPr lang="he-IL" dirty="0"/>
              <a:t>סווג כל פעולה בהתאם:</a:t>
            </a:r>
          </a:p>
          <a:p>
            <a:pPr lvl="1"/>
            <a:r>
              <a:rPr lang="he-IL" dirty="0"/>
              <a:t>ערוצי היישום</a:t>
            </a:r>
          </a:p>
          <a:p>
            <a:pPr lvl="1"/>
            <a:r>
              <a:rPr lang="he-IL" dirty="0"/>
              <a:t>ההשקעה: עלות</a:t>
            </a:r>
          </a:p>
          <a:p>
            <a:pPr lvl="1"/>
            <a:r>
              <a:rPr lang="he-IL" dirty="0"/>
              <a:t>מהירות היישום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C1580-7308-4C9B-9633-4688092F16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57" t="35300" r="21668" b="37400"/>
          <a:stretch/>
        </p:blipFill>
        <p:spPr>
          <a:xfrm>
            <a:off x="335360" y="3025007"/>
            <a:ext cx="706786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28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3E12-8649-433A-9C69-C604FDB2E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תכנית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6ACA6-6839-4205-A347-2FE8BFA14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104" y="1825625"/>
            <a:ext cx="4321696" cy="4351338"/>
          </a:xfrm>
        </p:spPr>
        <p:txBody>
          <a:bodyPr/>
          <a:lstStyle/>
          <a:p>
            <a:r>
              <a:rPr lang="he-IL" dirty="0"/>
              <a:t>לכל תחום פעולה יש להכין:</a:t>
            </a:r>
          </a:p>
          <a:p>
            <a:pPr lvl="1"/>
            <a:r>
              <a:rPr lang="he-IL" dirty="0"/>
              <a:t>מיפוי המצב הקיים</a:t>
            </a:r>
          </a:p>
          <a:p>
            <a:pPr lvl="1"/>
            <a:r>
              <a:rPr lang="he-IL" dirty="0"/>
              <a:t>הערכות לשיפור ויעדים להשגה</a:t>
            </a:r>
          </a:p>
          <a:p>
            <a:pPr lvl="1"/>
            <a:r>
              <a:rPr lang="he-IL" dirty="0"/>
              <a:t> תכנית כיצד להשיג את היעדים</a:t>
            </a:r>
          </a:p>
          <a:p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F0D54-76BC-4FFF-B5E8-D4F1BD80D5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56" t="12201" r="16001" b="5901"/>
          <a:stretch/>
        </p:blipFill>
        <p:spPr>
          <a:xfrm>
            <a:off x="407368" y="260647"/>
            <a:ext cx="4536504" cy="643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88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6FC3B-89D0-4CDB-AB5F-0075A9DA0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התכנית: הסתגלות והערכות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4A9B97-D2A5-4888-BC4C-4B451D9855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4" t="21651" r="4074" b="13250"/>
          <a:stretch/>
        </p:blipFill>
        <p:spPr>
          <a:xfrm>
            <a:off x="1307468" y="1315432"/>
            <a:ext cx="9577064" cy="549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40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6FC3B-89D0-4CDB-AB5F-0075A9DA0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תהליך התכנון</a:t>
            </a:r>
            <a:endParaRPr lang="en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41AE42-B400-4990-AA7F-BA551B735A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46" t="31100" r="1917" b="22700"/>
          <a:stretch/>
        </p:blipFill>
        <p:spPr>
          <a:xfrm>
            <a:off x="445163" y="1844824"/>
            <a:ext cx="1158019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16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2C4BF-E04D-4229-8F9D-534E66F24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שלב א': התנעה פנים </a:t>
            </a:r>
            <a:r>
              <a:rPr lang="he-IL" dirty="0" err="1"/>
              <a:t>רשותית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8C1C2-95F4-46E2-B9EC-40FEF223A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808" y="1196752"/>
            <a:ext cx="7214592" cy="460851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dirty="0"/>
              <a:t>ועדת היגוי: מנהלים בכירים ודמויות ציבוריות, 1-3 מפגשים בשנה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צוות ליבה: ניהול שוטף של התכנית. מפגשים שוטפים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אנשי מפתח:</a:t>
            </a:r>
          </a:p>
          <a:p>
            <a:pPr marL="914400" lvl="1" indent="-514350">
              <a:buFont typeface="+mj-lt"/>
              <a:buAutoNum type="arabicPeriod"/>
            </a:pPr>
            <a:r>
              <a:rPr lang="he-IL" dirty="0"/>
              <a:t>מוביל התכנית: קובי </a:t>
            </a:r>
            <a:r>
              <a:rPr lang="he-IL" dirty="0" err="1"/>
              <a:t>ציטר</a:t>
            </a:r>
            <a:r>
              <a:rPr lang="he-IL" dirty="0"/>
              <a:t>, סגן ראש המועצה</a:t>
            </a:r>
          </a:p>
          <a:p>
            <a:pPr marL="914400" lvl="1" indent="-514350">
              <a:buFont typeface="+mj-lt"/>
              <a:buAutoNum type="arabicPeriod"/>
            </a:pPr>
            <a:r>
              <a:rPr lang="he-IL" dirty="0"/>
              <a:t>ממונה התכנית: נגה </a:t>
            </a:r>
            <a:r>
              <a:rPr lang="he-IL" dirty="0" err="1"/>
              <a:t>לבנברג</a:t>
            </a:r>
            <a:r>
              <a:rPr lang="he-IL" dirty="0"/>
              <a:t>, מנהלת היחידה הסביבתית</a:t>
            </a:r>
          </a:p>
          <a:p>
            <a:pPr marL="914400" lvl="1" indent="-514350">
              <a:buFont typeface="+mj-lt"/>
              <a:buAutoNum type="arabicPeriod"/>
            </a:pPr>
            <a:r>
              <a:rPr lang="he-IL" dirty="0"/>
              <a:t>ייעוץ מקצועי מלווה: רון שני, מטריקס </a:t>
            </a:r>
            <a:r>
              <a:rPr lang="en-GB" dirty="0"/>
              <a:t>P</a:t>
            </a:r>
            <a:r>
              <a:rPr lang="en-GB" baseline="30000" dirty="0"/>
              <a:t>2</a:t>
            </a:r>
            <a:endParaRPr lang="he-IL" baseline="30000" dirty="0"/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איתור בעלי עניין (לדוגמה: איגוד ערים כרמל-שרון, ישובים, מים)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פרסום באתר המועצה, הנגשה לציבור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664CFD-977A-40AE-8CBA-83E9768564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83" t="33201" r="15350" b="26900"/>
          <a:stretch/>
        </p:blipFill>
        <p:spPr>
          <a:xfrm>
            <a:off x="191344" y="2204864"/>
            <a:ext cx="3600400" cy="2736304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C23AABA-2FEF-4BA4-A1A3-5D76D6376E96}"/>
              </a:ext>
            </a:extLst>
          </p:cNvPr>
          <p:cNvSpPr txBox="1"/>
          <p:nvPr/>
        </p:nvSpPr>
        <p:spPr>
          <a:xfrm>
            <a:off x="191344" y="5975992"/>
            <a:ext cx="12025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1800" dirty="0">
                <a:solidFill>
                  <a:srgbClr val="00206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צוות ליבה: קובי </a:t>
            </a:r>
            <a:r>
              <a:rPr lang="he-IL" sz="1800" dirty="0" err="1">
                <a:solidFill>
                  <a:srgbClr val="00206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ציטר</a:t>
            </a:r>
            <a:r>
              <a:rPr lang="he-IL" sz="1800" dirty="0">
                <a:solidFill>
                  <a:srgbClr val="00206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נגה </a:t>
            </a:r>
            <a:r>
              <a:rPr lang="he-IL" sz="1800" dirty="0" err="1">
                <a:solidFill>
                  <a:srgbClr val="00206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לבנברג</a:t>
            </a:r>
            <a:r>
              <a:rPr lang="he-IL" sz="1800" dirty="0">
                <a:solidFill>
                  <a:srgbClr val="00206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מנחם </a:t>
            </a:r>
            <a:r>
              <a:rPr lang="he-IL" sz="1800" dirty="0" err="1">
                <a:solidFill>
                  <a:srgbClr val="00206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רזניק</a:t>
            </a:r>
            <a:r>
              <a:rPr lang="he-IL" sz="1800" dirty="0">
                <a:solidFill>
                  <a:srgbClr val="00206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אור </a:t>
            </a:r>
            <a:r>
              <a:rPr lang="he-IL" sz="1800" dirty="0" err="1">
                <a:solidFill>
                  <a:srgbClr val="00206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מירז</a:t>
            </a:r>
            <a:r>
              <a:rPr lang="he-IL" sz="1800" dirty="0">
                <a:solidFill>
                  <a:srgbClr val="00206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(</a:t>
            </a:r>
            <a:r>
              <a:rPr lang="he-IL" sz="1800" dirty="0" err="1">
                <a:solidFill>
                  <a:srgbClr val="00206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מילגאי</a:t>
            </a:r>
            <a:r>
              <a:rPr lang="he-IL" sz="1800" dirty="0">
                <a:solidFill>
                  <a:srgbClr val="00206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של היחידה הסביבתית), אלי טל, רון שני (יועץ מטעם משרד האנרגיה)</a:t>
            </a:r>
            <a:endParaRPr lang="he-IL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2FAD7B41-8458-4B1B-8A87-164889E10105}"/>
              </a:ext>
            </a:extLst>
          </p:cNvPr>
          <p:cNvSpPr txBox="1"/>
          <p:nvPr/>
        </p:nvSpPr>
        <p:spPr>
          <a:xfrm>
            <a:off x="-290577" y="6355645"/>
            <a:ext cx="12529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1800" dirty="0">
                <a:solidFill>
                  <a:srgbClr val="00206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צוות בניית תוכן: קובי ציטר, נגה לבנברג, מנחם רזניק, אור מירז, אלי טל, רון שני, שרה יוסף הברט, יוסי גבאי, עילי קורן, </a:t>
            </a:r>
            <a:r>
              <a:rPr lang="en-US" sz="1800" dirty="0">
                <a:solidFill>
                  <a:srgbClr val="00206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 </a:t>
            </a:r>
            <a:r>
              <a:rPr lang="he-IL" sz="1800" dirty="0">
                <a:solidFill>
                  <a:srgbClr val="00206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בוריס בורוכין</a:t>
            </a:r>
            <a:endParaRPr lang="en-US" sz="1800" dirty="0">
              <a:solidFill>
                <a:srgbClr val="002060"/>
              </a:solidFill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endParaRPr lang="he-IL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5598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2C4BF-E04D-4229-8F9D-534E66F24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שלב ב': מיפוי המצב הקיים. אחריות:</a:t>
            </a:r>
            <a:r>
              <a:rPr lang="en-US" dirty="0"/>
              <a:t> </a:t>
            </a:r>
            <a:r>
              <a:rPr lang="he-IL" dirty="0"/>
              <a:t>צוות הליבה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8C1C2-95F4-46E2-B9EC-40FEF223A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543" y="1196752"/>
            <a:ext cx="5851900" cy="54726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dirty="0"/>
              <a:t>מיפוי בהתאם לקובץ האקסל</a:t>
            </a:r>
          </a:p>
          <a:p>
            <a:pPr marL="914400" lvl="1" indent="-514350">
              <a:buFont typeface="+mj-lt"/>
              <a:buAutoNum type="arabicPeriod"/>
            </a:pPr>
            <a:r>
              <a:rPr lang="he-IL" dirty="0"/>
              <a:t>העברת נתונים שמולאו ב </a:t>
            </a:r>
            <a:r>
              <a:rPr lang="en-GB" dirty="0" err="1"/>
              <a:t>ClimaMed</a:t>
            </a:r>
            <a:endParaRPr lang="he-IL" dirty="0"/>
          </a:p>
          <a:p>
            <a:pPr marL="914400" lvl="1" indent="-514350">
              <a:buFont typeface="+mj-lt"/>
              <a:buAutoNum type="arabicPeriod"/>
            </a:pPr>
            <a:r>
              <a:rPr lang="he-IL" dirty="0"/>
              <a:t>בחינה לעדכניות הנתונים</a:t>
            </a:r>
          </a:p>
          <a:p>
            <a:pPr marL="914400" lvl="1" indent="-514350">
              <a:buFont typeface="+mj-lt"/>
              <a:buAutoNum type="arabicPeriod"/>
            </a:pPr>
            <a:r>
              <a:rPr lang="he-IL" dirty="0"/>
              <a:t>השלמת נתונים ממקורות אחרים 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המיפוי ישמש:</a:t>
            </a:r>
          </a:p>
          <a:p>
            <a:pPr marL="914400" lvl="1" indent="-514350">
              <a:buFont typeface="+mj-lt"/>
              <a:buAutoNum type="arabicPeriod"/>
            </a:pPr>
            <a:r>
              <a:rPr lang="he-IL" dirty="0"/>
              <a:t>כקו בסיס </a:t>
            </a:r>
            <a:r>
              <a:rPr lang="he-IL" dirty="0" err="1"/>
              <a:t>לתכנית</a:t>
            </a:r>
            <a:r>
              <a:rPr lang="he-IL" dirty="0"/>
              <a:t>: "קו האפס"</a:t>
            </a:r>
          </a:p>
          <a:p>
            <a:pPr marL="914400" lvl="1" indent="-514350">
              <a:buFont typeface="+mj-lt"/>
              <a:buAutoNum type="arabicPeriod"/>
            </a:pPr>
            <a:r>
              <a:rPr lang="he-IL" dirty="0"/>
              <a:t>תרחיש הייחוס – פגיעות ואיומים</a:t>
            </a:r>
          </a:p>
          <a:p>
            <a:pPr marL="914400" lvl="1" indent="-514350">
              <a:buFont typeface="+mj-lt"/>
              <a:buAutoNum type="arabicPeriod"/>
            </a:pPr>
            <a:endParaRPr lang="he-I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04752D-11E0-4990-B77D-6C947AF1D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7" y="1196752"/>
            <a:ext cx="4878961" cy="543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56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2C4BF-E04D-4229-8F9D-534E66F24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שלב ג': ניתוח המצב הקיים. אחריות:</a:t>
            </a:r>
            <a:r>
              <a:rPr lang="en-US" dirty="0"/>
              <a:t> </a:t>
            </a:r>
            <a:r>
              <a:rPr lang="he-IL" dirty="0"/>
              <a:t>צוות הליבה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8C1C2-95F4-46E2-B9EC-40FEF223A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543" y="1196752"/>
            <a:ext cx="5851900" cy="547260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dirty="0"/>
              <a:t>יצירת תרחיש אזורי בהתאם למיפוי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הערכת מצב בשני הצירים:</a:t>
            </a:r>
          </a:p>
          <a:p>
            <a:pPr marL="914400" lvl="1" indent="-514350">
              <a:buFont typeface="+mj-lt"/>
              <a:buAutoNum type="arabicPeriod"/>
            </a:pPr>
            <a:r>
              <a:rPr lang="he-IL" dirty="0"/>
              <a:t>חוסן אקלימי</a:t>
            </a:r>
          </a:p>
          <a:p>
            <a:pPr marL="914400" lvl="1" indent="-514350">
              <a:buFont typeface="+mj-lt"/>
              <a:buAutoNum type="arabicPeriod"/>
            </a:pPr>
            <a:r>
              <a:rPr lang="he-IL" dirty="0"/>
              <a:t>אנרגיה מקיימת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סדנאות ניתוח:</a:t>
            </a:r>
          </a:p>
          <a:p>
            <a:pPr marL="914400" lvl="1" indent="-514350">
              <a:buFont typeface="+mj-lt"/>
              <a:buAutoNum type="arabicPeriod"/>
            </a:pPr>
            <a:r>
              <a:rPr lang="he-IL" dirty="0"/>
              <a:t>אדפטציה - הסתגלות</a:t>
            </a:r>
          </a:p>
          <a:p>
            <a:pPr marL="914400" lvl="1" indent="-514350">
              <a:buFont typeface="+mj-lt"/>
              <a:buAutoNum type="arabicPeriod"/>
            </a:pPr>
            <a:r>
              <a:rPr lang="he-IL" dirty="0" err="1"/>
              <a:t>מיטיגציה</a:t>
            </a:r>
            <a:r>
              <a:rPr lang="he-IL" dirty="0"/>
              <a:t> – הפחתה (צמצום)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הקמת צוותי עבודה בהתאם לסדנאות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קביעת יעדים</a:t>
            </a:r>
          </a:p>
          <a:p>
            <a:pPr marL="914400" lvl="1" indent="-514350"/>
            <a:r>
              <a:rPr lang="he-IL" dirty="0"/>
              <a:t>חוסן אקלימי</a:t>
            </a:r>
          </a:p>
          <a:p>
            <a:pPr marL="914400" lvl="1" indent="-514350"/>
            <a:r>
              <a:rPr lang="he-IL" dirty="0"/>
              <a:t>אנרגיה מקיימת</a:t>
            </a:r>
          </a:p>
          <a:p>
            <a:pPr marL="914400" lvl="1" indent="-514350">
              <a:buFont typeface="+mj-lt"/>
              <a:buAutoNum type="arabicPeriod"/>
            </a:pPr>
            <a:r>
              <a:rPr lang="he-IL" dirty="0"/>
              <a:t>אישור היעדים ברמת מוביל התכנית וועדת ההיגוי</a:t>
            </a:r>
          </a:p>
          <a:p>
            <a:pPr marL="914400" lvl="1" indent="-514350">
              <a:buFont typeface="+mj-lt"/>
              <a:buAutoNum type="arabicPeriod"/>
            </a:pPr>
            <a:r>
              <a:rPr lang="he-IL" dirty="0"/>
              <a:t>הצגת היעדים לצוותי התכנון, לציבור ולמליאת המועצה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7A56EB-BA68-4D08-B60E-B4A7A899D8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31" t="10101" r="15028" b="48425"/>
          <a:stretch/>
        </p:blipFill>
        <p:spPr>
          <a:xfrm>
            <a:off x="28787" y="1088740"/>
            <a:ext cx="6048672" cy="28443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973AC3-6EB3-4506-BFD0-6A4184539E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31" t="55783" r="15028" b="6951"/>
          <a:stretch/>
        </p:blipFill>
        <p:spPr>
          <a:xfrm>
            <a:off x="47328" y="4106490"/>
            <a:ext cx="6048672" cy="255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27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31EEB-D5DA-4B77-8745-AD89AF54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הצעה למשימות וערוצי פעולה</a:t>
            </a:r>
            <a:endParaRPr lang="en-IL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EDEDBF-A785-4D1F-8750-9DEB36948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952" y="1196752"/>
            <a:ext cx="5918448" cy="5472608"/>
          </a:xfrm>
        </p:spPr>
        <p:txBody>
          <a:bodyPr>
            <a:normAutofit/>
          </a:bodyPr>
          <a:lstStyle/>
          <a:p>
            <a:r>
              <a:rPr lang="he-IL" dirty="0"/>
              <a:t>בחירת נושאים ראשיים מתוך הטבלה</a:t>
            </a:r>
          </a:p>
          <a:p>
            <a:r>
              <a:rPr lang="he-IL" dirty="0"/>
              <a:t>מיקוד בנושאים שניים</a:t>
            </a:r>
          </a:p>
          <a:p>
            <a:r>
              <a:rPr lang="he-IL" dirty="0"/>
              <a:t>שיוך כל נושא ראשי לצוות תכנון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98E9DE-302D-4D72-8631-A902849372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09" t="18500" r="26499" b="12201"/>
          <a:stretch/>
        </p:blipFill>
        <p:spPr>
          <a:xfrm>
            <a:off x="263352" y="1333188"/>
            <a:ext cx="4608513" cy="533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79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2C4BF-E04D-4229-8F9D-534E66F24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שלב ד': גיבוש אמצעי פעולה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8C1C2-95F4-46E2-B9EC-40FEF223A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816" y="1196752"/>
            <a:ext cx="7142584" cy="547260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dirty="0"/>
              <a:t>צוותי התכנון – עבודה על הנושאים והיעדים</a:t>
            </a:r>
          </a:p>
          <a:p>
            <a:pPr marL="914400" lvl="1" indent="-514350">
              <a:buFont typeface="+mj-lt"/>
              <a:buAutoNum type="arabicPeriod"/>
            </a:pPr>
            <a:r>
              <a:rPr lang="he-IL" dirty="0"/>
              <a:t>מפגשים תקופתיים</a:t>
            </a:r>
          </a:p>
          <a:p>
            <a:pPr marL="914400" lvl="1" indent="-514350">
              <a:buFont typeface="+mj-lt"/>
              <a:buAutoNum type="arabicPeriod"/>
            </a:pPr>
            <a:r>
              <a:rPr lang="he-IL" dirty="0"/>
              <a:t>לווי ודווח לצוות הליבה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סווג הפעולות לפי דחיפות ומורכבות</a:t>
            </a:r>
          </a:p>
          <a:p>
            <a:pPr marL="914400" lvl="1" indent="-514350">
              <a:buFont typeface="+mj-lt"/>
              <a:buAutoNum type="arabicPeriod"/>
            </a:pPr>
            <a:r>
              <a:rPr lang="he-IL" dirty="0"/>
              <a:t>פעולות תגובה מיידית – לעצור דפוסי התנהלות מכשילים</a:t>
            </a:r>
          </a:p>
          <a:p>
            <a:pPr marL="914400" lvl="1" indent="-514350">
              <a:buFont typeface="+mj-lt"/>
              <a:buAutoNum type="arabicPeriod"/>
            </a:pPr>
            <a:r>
              <a:rPr lang="he-IL" dirty="0"/>
              <a:t>בשלות – פעולות שכבר הותנעו ומתחברות למאיץ</a:t>
            </a:r>
          </a:p>
          <a:p>
            <a:pPr marL="914400" lvl="1" indent="-514350">
              <a:buFont typeface="+mj-lt"/>
              <a:buAutoNum type="arabicPeriod"/>
            </a:pPr>
            <a:r>
              <a:rPr lang="he-IL" dirty="0"/>
              <a:t>הנעת שינוי – פעולות לשינוי מצב קיים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בחינת תרומה לפי העקרונות</a:t>
            </a:r>
          </a:p>
          <a:p>
            <a:pPr marL="914400" lvl="1" indent="-514350">
              <a:buFont typeface="+mj-lt"/>
              <a:buAutoNum type="arabicPeriod"/>
            </a:pPr>
            <a:r>
              <a:rPr lang="he-IL" dirty="0"/>
              <a:t>תמיכה באוכלוסיות פגיעות</a:t>
            </a:r>
          </a:p>
          <a:p>
            <a:pPr marL="914400" lvl="1" indent="-514350">
              <a:buFont typeface="+mj-lt"/>
              <a:buAutoNum type="arabicPeriod"/>
            </a:pPr>
            <a:r>
              <a:rPr lang="he-IL" dirty="0"/>
              <a:t>פתרונות מבוססי טבע</a:t>
            </a:r>
          </a:p>
          <a:p>
            <a:pPr marL="914400" lvl="1" indent="-514350">
              <a:buFont typeface="+mj-lt"/>
              <a:buAutoNum type="arabicPeriod"/>
            </a:pPr>
            <a:r>
              <a:rPr lang="he-IL" dirty="0"/>
              <a:t>צמצום שימוש במשאבים ודלקים </a:t>
            </a:r>
            <a:r>
              <a:rPr lang="he-IL" dirty="0" err="1"/>
              <a:t>פוסיליים</a:t>
            </a:r>
            <a:endParaRPr lang="he-IL" dirty="0"/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הערכה</a:t>
            </a:r>
          </a:p>
          <a:p>
            <a:pPr marL="914400" lvl="1" indent="-514350">
              <a:buFont typeface="+mj-lt"/>
              <a:buAutoNum type="arabicPeriod"/>
            </a:pPr>
            <a:r>
              <a:rPr lang="he-IL" dirty="0"/>
              <a:t>פוטנציאל הפחתת פליטות בכל פרק</a:t>
            </a:r>
          </a:p>
          <a:p>
            <a:pPr marL="914400" lvl="1" indent="-514350">
              <a:buFont typeface="+mj-lt"/>
              <a:buAutoNum type="arabicPeriod"/>
            </a:pPr>
            <a:r>
              <a:rPr lang="he-IL" dirty="0"/>
              <a:t>בחירת הפעולות המתאימות לחוף הכרמל</a:t>
            </a:r>
          </a:p>
          <a:p>
            <a:pPr marL="914400" lvl="1" indent="-514350">
              <a:buFont typeface="+mj-lt"/>
              <a:buAutoNum type="arabicPeriod"/>
            </a:pPr>
            <a:r>
              <a:rPr lang="he-IL" dirty="0"/>
              <a:t>בחינה בהתאם למדריך למאיץ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8CD388-B3DA-480C-A2AF-4E07F76770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90" t="57901" r="5296" b="30753"/>
          <a:stretch/>
        </p:blipFill>
        <p:spPr>
          <a:xfrm>
            <a:off x="263352" y="1556792"/>
            <a:ext cx="5544616" cy="10081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B986A9-079D-48A5-9C71-E5D93B4753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89" t="40550" r="8315" b="34250"/>
          <a:stretch/>
        </p:blipFill>
        <p:spPr>
          <a:xfrm>
            <a:off x="263351" y="2888940"/>
            <a:ext cx="4032449" cy="333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43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3560E-4BD0-4F95-B4A9-1E6773A3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אפשרויות ופעולות לניהול אנרגיה ופליטות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A4CCE-1387-471C-BC81-51B37CD9D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040" y="1196752"/>
            <a:ext cx="5126360" cy="5472608"/>
          </a:xfrm>
        </p:spPr>
        <p:txBody>
          <a:bodyPr>
            <a:normAutofit/>
          </a:bodyPr>
          <a:lstStyle/>
          <a:p>
            <a:r>
              <a:rPr lang="he-IL" dirty="0"/>
              <a:t>צריכת אנרגיה במבני ציבור</a:t>
            </a:r>
          </a:p>
          <a:p>
            <a:r>
              <a:rPr lang="he-IL" dirty="0"/>
              <a:t>יצור אנרגיות מתחדשות</a:t>
            </a:r>
          </a:p>
          <a:p>
            <a:r>
              <a:rPr lang="he-IL" dirty="0"/>
              <a:t>תחבורה חשמלית</a:t>
            </a:r>
          </a:p>
          <a:p>
            <a:r>
              <a:rPr lang="he-IL" dirty="0"/>
              <a:t>הנחיות לבניה חדשה</a:t>
            </a:r>
          </a:p>
          <a:p>
            <a:r>
              <a:rPr lang="he-IL" dirty="0"/>
              <a:t>מערכות שליטה ובקרה</a:t>
            </a:r>
          </a:p>
          <a:p>
            <a:r>
              <a:rPr lang="he-IL" dirty="0"/>
              <a:t>שיפור </a:t>
            </a:r>
            <a:r>
              <a:rPr lang="he-IL" dirty="0" err="1"/>
              <a:t>ויעול</a:t>
            </a:r>
            <a:r>
              <a:rPr lang="he-IL" dirty="0"/>
              <a:t> מערכות אקלים במבנים</a:t>
            </a:r>
          </a:p>
          <a:p>
            <a:r>
              <a:rPr lang="he-IL" dirty="0"/>
              <a:t>תאורה חסכונית</a:t>
            </a:r>
          </a:p>
          <a:p>
            <a:r>
              <a:rPr lang="he-IL" dirty="0"/>
              <a:t>מעטפת המבנים</a:t>
            </a:r>
          </a:p>
          <a:p>
            <a:r>
              <a:rPr lang="he-IL" dirty="0"/>
              <a:t>עצמאות אנרגטית</a:t>
            </a:r>
          </a:p>
          <a:p>
            <a:endParaRPr lang="en-IL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BA02A9-9691-476C-AFAE-DEC72D13762B}"/>
              </a:ext>
            </a:extLst>
          </p:cNvPr>
          <p:cNvSpPr txBox="1">
            <a:spLocks/>
          </p:cNvSpPr>
          <p:nvPr/>
        </p:nvSpPr>
        <p:spPr>
          <a:xfrm>
            <a:off x="839416" y="1241211"/>
            <a:ext cx="5126360" cy="547260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FC000"/>
                </a:solidFill>
                <a:latin typeface="David" pitchFamily="34" charset="-79"/>
                <a:ea typeface="+mn-ea"/>
                <a:cs typeface="David" pitchFamily="34" charset="-79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FFC000"/>
                </a:solidFill>
                <a:latin typeface="David" pitchFamily="34" charset="-79"/>
                <a:ea typeface="+mn-ea"/>
                <a:cs typeface="David" pitchFamily="34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FFC000"/>
                </a:solidFill>
                <a:latin typeface="David" pitchFamily="34" charset="-79"/>
                <a:ea typeface="+mn-ea"/>
                <a:cs typeface="David" pitchFamily="34" charset="-79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FFC000"/>
                </a:solidFill>
                <a:latin typeface="David" pitchFamily="34" charset="-79"/>
                <a:ea typeface="+mn-ea"/>
                <a:cs typeface="David" pitchFamily="34" charset="-79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FFC000"/>
                </a:solidFill>
                <a:latin typeface="David" pitchFamily="34" charset="-79"/>
                <a:ea typeface="+mn-ea"/>
                <a:cs typeface="David" pitchFamily="34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solidFill>
                  <a:srgbClr val="002060"/>
                </a:solidFill>
              </a:rPr>
              <a:t>זיהוי פערים של לחוסן אקלימי</a:t>
            </a:r>
          </a:p>
          <a:p>
            <a:r>
              <a:rPr lang="he-IL" dirty="0">
                <a:solidFill>
                  <a:srgbClr val="002060"/>
                </a:solidFill>
              </a:rPr>
              <a:t>קירור האזור, הצללה, עצים</a:t>
            </a:r>
          </a:p>
          <a:p>
            <a:r>
              <a:rPr lang="he-IL" dirty="0">
                <a:solidFill>
                  <a:srgbClr val="002060"/>
                </a:solidFill>
              </a:rPr>
              <a:t>ניהול המים</a:t>
            </a:r>
          </a:p>
          <a:p>
            <a:r>
              <a:rPr lang="he-IL" dirty="0">
                <a:solidFill>
                  <a:srgbClr val="002060"/>
                </a:solidFill>
              </a:rPr>
              <a:t>הערכות בחופי הים</a:t>
            </a:r>
          </a:p>
          <a:p>
            <a:r>
              <a:rPr lang="he-IL" dirty="0">
                <a:solidFill>
                  <a:srgbClr val="002060"/>
                </a:solidFill>
              </a:rPr>
              <a:t>אורח חיים מקיים</a:t>
            </a:r>
          </a:p>
          <a:p>
            <a:r>
              <a:rPr lang="he-IL" dirty="0">
                <a:solidFill>
                  <a:srgbClr val="002060"/>
                </a:solidFill>
              </a:rPr>
              <a:t>הערכות לשריפות</a:t>
            </a:r>
          </a:p>
          <a:p>
            <a:endParaRPr lang="he-IL" dirty="0">
              <a:solidFill>
                <a:srgbClr val="002060"/>
              </a:solidFill>
            </a:endParaRPr>
          </a:p>
          <a:p>
            <a:endParaRPr lang="en-I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48329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טיימפלט מצגת מאיץ - לשליחה.pptx" id="{7999AB2D-D2AE-497F-A73D-B99A16AA9960}" vid="{12A3209F-283C-4E19-A914-4EDE65DE565C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טיימפלט מצגת מאיץ - לשליחה</Template>
  <TotalTime>460</TotalTime>
  <Words>602</Words>
  <Application>Microsoft Office PowerPoint</Application>
  <PresentationFormat>Widescreen</PresentationFormat>
  <Paragraphs>117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David</vt:lpstr>
      <vt:lpstr>ערכת נושא Office</vt:lpstr>
      <vt:lpstr>המאיץ להערכות לשינויי האקלים ואנרגיה מקיימת בשלטון המקומי </vt:lpstr>
      <vt:lpstr>התכנית: הסתגלות והערכות</vt:lpstr>
      <vt:lpstr>תהליך התכנון</vt:lpstr>
      <vt:lpstr>שלב א': התנעה פנים רשותית</vt:lpstr>
      <vt:lpstr>שלב ב': מיפוי המצב הקיים. אחריות: צוות הליבה</vt:lpstr>
      <vt:lpstr>שלב ג': ניתוח המצב הקיים. אחריות: צוות הליבה</vt:lpstr>
      <vt:lpstr>הצעה למשימות וערוצי פעולה</vt:lpstr>
      <vt:lpstr>שלב ד': גיבוש אמצעי פעולה</vt:lpstr>
      <vt:lpstr>אפשרויות ופעולות לניהול אנרגיה ופליטות</vt:lpstr>
      <vt:lpstr>שלב ה': יישום הערכה ועדכון (ניטור ובקרה)</vt:lpstr>
      <vt:lpstr>PowerPoint Presentation</vt:lpstr>
      <vt:lpstr>הערכות לסדנאות: הסתגלות והפחתה</vt:lpstr>
      <vt:lpstr>הפחתה (מיטיגציה) – ניהול האנרגיה</vt:lpstr>
      <vt:lpstr>התייעלות באנרגיה - דוגמה</vt:lpstr>
      <vt:lpstr>איפוס צריכת האנרגיה של מבני הרשות</vt:lpstr>
      <vt:lpstr>הערכות (אדפטציה) – חוסן אקלימי</vt:lpstr>
      <vt:lpstr>תכנית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המאיץ</dc:title>
  <dc:creator>Ron Shani</dc:creator>
  <cp:lastModifiedBy>Ron Shani</cp:lastModifiedBy>
  <cp:revision>31</cp:revision>
  <dcterms:created xsi:type="dcterms:W3CDTF">2021-01-26T14:03:26Z</dcterms:created>
  <dcterms:modified xsi:type="dcterms:W3CDTF">2021-03-11T08:33:53Z</dcterms:modified>
</cp:coreProperties>
</file>